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33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00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576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34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93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533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301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36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204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643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303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632FE7-A6A9-49FC-A253-E5124DC6206B}" type="datetimeFigureOut">
              <a:rPr lang="nl-BE" smtClean="0"/>
              <a:t>3/12/2021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E97797D-3493-41A7-A9E2-746F83C04E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92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Wiskunde les 60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Kommagetallen vermenigvuldigen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15038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Handig rekenen !!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dirty="0">
                <a:solidFill>
                  <a:srgbClr val="FF0000"/>
                </a:solidFill>
              </a:rPr>
              <a:t>0,1</a:t>
            </a:r>
            <a:r>
              <a:rPr lang="nl-BE" sz="3600" dirty="0"/>
              <a:t> x 3,6 = </a:t>
            </a:r>
            <a:r>
              <a:rPr lang="nl-BE" sz="3600" dirty="0" smtClean="0"/>
              <a:t>3,5 </a:t>
            </a:r>
            <a:r>
              <a:rPr lang="nl-BE" sz="3600" dirty="0" smtClean="0">
                <a:solidFill>
                  <a:srgbClr val="FF0000"/>
                </a:solidFill>
              </a:rPr>
              <a:t>: 10 </a:t>
            </a:r>
            <a:r>
              <a:rPr lang="nl-BE" sz="3600" dirty="0" smtClean="0"/>
              <a:t>= 0,35</a:t>
            </a:r>
            <a:endParaRPr lang="nl-BE" sz="3600" dirty="0"/>
          </a:p>
          <a:p>
            <a:pPr marL="0" indent="0">
              <a:buNone/>
            </a:pPr>
            <a:r>
              <a:rPr lang="nl-BE" sz="3600" dirty="0">
                <a:solidFill>
                  <a:srgbClr val="FF0000"/>
                </a:solidFill>
              </a:rPr>
              <a:t>0,5</a:t>
            </a:r>
            <a:r>
              <a:rPr lang="nl-BE" sz="3600" dirty="0"/>
              <a:t> x 3,6 = </a:t>
            </a:r>
            <a:r>
              <a:rPr lang="nl-BE" sz="3600" dirty="0" smtClean="0"/>
              <a:t>3,6 </a:t>
            </a:r>
            <a:r>
              <a:rPr lang="nl-BE" sz="3600" dirty="0" smtClean="0">
                <a:solidFill>
                  <a:srgbClr val="FF0000"/>
                </a:solidFill>
              </a:rPr>
              <a:t>: 2</a:t>
            </a:r>
            <a:r>
              <a:rPr lang="nl-BE" sz="3600" dirty="0" smtClean="0"/>
              <a:t> = 1,8</a:t>
            </a:r>
            <a:endParaRPr lang="nl-BE" sz="3600" dirty="0"/>
          </a:p>
          <a:p>
            <a:pPr marL="0" indent="0">
              <a:buNone/>
            </a:pPr>
            <a:r>
              <a:rPr lang="nl-BE" sz="3600" dirty="0">
                <a:solidFill>
                  <a:srgbClr val="FF0000"/>
                </a:solidFill>
              </a:rPr>
              <a:t>0,99</a:t>
            </a:r>
            <a:r>
              <a:rPr lang="nl-BE" sz="3600" dirty="0"/>
              <a:t> x 0,8 </a:t>
            </a:r>
            <a:r>
              <a:rPr lang="nl-BE" sz="3200" dirty="0"/>
              <a:t>= </a:t>
            </a:r>
            <a:r>
              <a:rPr lang="nl-BE" sz="2400" dirty="0" smtClean="0"/>
              <a:t>(1 x 0,8 ) – (0,01 x 0,8) = 0,800 – 0,008 = 0,792</a:t>
            </a:r>
            <a:endParaRPr lang="nl-BE" sz="2400" dirty="0"/>
          </a:p>
          <a:p>
            <a:pPr marL="0" indent="0">
              <a:buNone/>
            </a:pPr>
            <a:r>
              <a:rPr lang="nl-BE" sz="3600" dirty="0">
                <a:solidFill>
                  <a:srgbClr val="FF0000"/>
                </a:solidFill>
              </a:rPr>
              <a:t>0,25</a:t>
            </a:r>
            <a:r>
              <a:rPr lang="nl-BE" sz="3600" dirty="0"/>
              <a:t> x 0,6 = </a:t>
            </a:r>
            <a:r>
              <a:rPr lang="nl-BE" sz="3600" dirty="0" smtClean="0"/>
              <a:t>0,6 </a:t>
            </a:r>
            <a:r>
              <a:rPr lang="nl-BE" sz="3600" dirty="0" smtClean="0">
                <a:solidFill>
                  <a:srgbClr val="FF0000"/>
                </a:solidFill>
              </a:rPr>
              <a:t>: 4 </a:t>
            </a:r>
            <a:r>
              <a:rPr lang="nl-BE" sz="3600" dirty="0" smtClean="0"/>
              <a:t>= 0,15</a:t>
            </a:r>
            <a:endParaRPr lang="nl-BE" sz="3600" dirty="0"/>
          </a:p>
          <a:p>
            <a:pPr marL="0" indent="0">
              <a:buNone/>
            </a:pPr>
            <a:r>
              <a:rPr lang="nl-BE" sz="3600" dirty="0"/>
              <a:t>0,3 x 0,6 = </a:t>
            </a:r>
            <a:r>
              <a:rPr lang="nl-BE" sz="3600" dirty="0" smtClean="0"/>
              <a:t>3 x 0,06 = 0,18 </a:t>
            </a:r>
            <a:r>
              <a:rPr lang="nl-BE" sz="1400" dirty="0" smtClean="0"/>
              <a:t>( het ene getal x, het andere : door hetzelfde getal )</a:t>
            </a:r>
            <a:endParaRPr lang="nl-BE" sz="1400" dirty="0"/>
          </a:p>
          <a:p>
            <a:pPr marL="0" indent="0">
              <a:buNone/>
            </a:pPr>
            <a:r>
              <a:rPr lang="nl-BE" sz="3600" dirty="0"/>
              <a:t>156,7 x </a:t>
            </a:r>
            <a:r>
              <a:rPr lang="nl-BE" sz="3600" dirty="0">
                <a:solidFill>
                  <a:srgbClr val="FF0000"/>
                </a:solidFill>
              </a:rPr>
              <a:t>0,01</a:t>
            </a:r>
            <a:r>
              <a:rPr lang="nl-BE" sz="3600" dirty="0"/>
              <a:t> = </a:t>
            </a:r>
            <a:r>
              <a:rPr lang="nl-BE" sz="3600" dirty="0" smtClean="0"/>
              <a:t>156,7 </a:t>
            </a:r>
            <a:r>
              <a:rPr lang="nl-BE" sz="3600" dirty="0" smtClean="0">
                <a:solidFill>
                  <a:srgbClr val="FF0000"/>
                </a:solidFill>
              </a:rPr>
              <a:t>: 100 </a:t>
            </a:r>
            <a:r>
              <a:rPr lang="nl-BE" sz="3600" dirty="0" smtClean="0"/>
              <a:t>= 1,567</a:t>
            </a:r>
            <a:endParaRPr lang="nl-BE" sz="3600" dirty="0"/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27329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Werkschrift p. 44-45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Oefeningen 1, 2 en 4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85697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lesdoelen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Op een flexibele manier kommagetallen </a:t>
            </a:r>
            <a:r>
              <a:rPr lang="nl-NL" sz="2400" dirty="0" smtClean="0"/>
              <a:t>(</a:t>
            </a:r>
            <a:r>
              <a:rPr lang="nl-NL" sz="2400" dirty="0"/>
              <a:t>ook &lt; 1) met elkaar </a:t>
            </a:r>
            <a:r>
              <a:rPr lang="nl-NL" sz="2400" dirty="0" smtClean="0"/>
              <a:t>vermenigvuldigen</a:t>
            </a:r>
            <a:endParaRPr lang="nl-NL" sz="2400" dirty="0"/>
          </a:p>
          <a:p>
            <a:r>
              <a:rPr lang="nl-NL" sz="2400" dirty="0"/>
              <a:t>Bij het vermenigvuldigen een </a:t>
            </a:r>
            <a:r>
              <a:rPr lang="nl-NL" sz="2400" dirty="0" smtClean="0"/>
              <a:t>gepaste en handige oplossingsmethode </a:t>
            </a:r>
            <a:r>
              <a:rPr lang="nl-NL" sz="2400" dirty="0"/>
              <a:t>toepassen op basis </a:t>
            </a:r>
            <a:r>
              <a:rPr lang="nl-NL" sz="2400" dirty="0" smtClean="0"/>
              <a:t>van </a:t>
            </a:r>
            <a:r>
              <a:rPr lang="nl-NL" sz="2400" dirty="0"/>
              <a:t>inzicht in de eigenschappen van de </a:t>
            </a:r>
            <a:r>
              <a:rPr lang="nl-NL" sz="2400" dirty="0" smtClean="0"/>
              <a:t>bewerking </a:t>
            </a:r>
            <a:r>
              <a:rPr lang="nl-NL" sz="2400" dirty="0"/>
              <a:t>en in de structuur van </a:t>
            </a:r>
            <a:r>
              <a:rPr lang="nl-NL" sz="2400" dirty="0" smtClean="0"/>
              <a:t>de getallen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659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NNB – stappenplan gebruiken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034" y="1629194"/>
            <a:ext cx="6228272" cy="4933984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4528868" y="2156603"/>
            <a:ext cx="767751" cy="18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570094" y="1924014"/>
            <a:ext cx="270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standaardprocedure kan je altijd toepassen!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164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221" y="447375"/>
            <a:ext cx="7675853" cy="5478971"/>
          </a:xfrm>
          <a:prstGeom prst="rect">
            <a:avLst/>
          </a:prstGeom>
        </p:spPr>
      </p:pic>
      <p:sp>
        <p:nvSpPr>
          <p:cNvPr id="5" name="Linkeraccolade 4"/>
          <p:cNvSpPr/>
          <p:nvPr/>
        </p:nvSpPr>
        <p:spPr>
          <a:xfrm rot="16200000">
            <a:off x="4052259" y="1736066"/>
            <a:ext cx="414068" cy="5391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Linkeraccolade 5"/>
          <p:cNvSpPr/>
          <p:nvPr/>
        </p:nvSpPr>
        <p:spPr>
          <a:xfrm rot="16200000">
            <a:off x="4920652" y="1736066"/>
            <a:ext cx="414068" cy="5391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Linkeraccolade 6"/>
          <p:cNvSpPr/>
          <p:nvPr/>
        </p:nvSpPr>
        <p:spPr>
          <a:xfrm rot="16200000">
            <a:off x="4315364" y="3013973"/>
            <a:ext cx="414068" cy="10653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Linkeraccolade 7"/>
          <p:cNvSpPr/>
          <p:nvPr/>
        </p:nvSpPr>
        <p:spPr>
          <a:xfrm rot="16200000">
            <a:off x="4813540" y="3010855"/>
            <a:ext cx="414068" cy="9704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6159260" y="992038"/>
            <a:ext cx="2078966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06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773" y="386990"/>
            <a:ext cx="8237966" cy="5297817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2432649" y="2018581"/>
            <a:ext cx="1009290" cy="241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987279" y="1954684"/>
            <a:ext cx="187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HANDIG!! </a:t>
            </a:r>
            <a:endParaRPr lang="nl-BE" dirty="0"/>
          </a:p>
        </p:txBody>
      </p:sp>
      <p:sp>
        <p:nvSpPr>
          <p:cNvPr id="7" name="Ovaal 6"/>
          <p:cNvSpPr/>
          <p:nvPr/>
        </p:nvSpPr>
        <p:spPr>
          <a:xfrm>
            <a:off x="4856672" y="638355"/>
            <a:ext cx="2035833" cy="4485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10619117" y="638355"/>
            <a:ext cx="802257" cy="4485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306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Denk logisch na…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640" y="2629200"/>
            <a:ext cx="10376815" cy="3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1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…</a:t>
            </a:r>
            <a:endParaRPr lang="nl-BE" dirty="0"/>
          </a:p>
        </p:txBody>
      </p:sp>
      <p:pic>
        <p:nvPicPr>
          <p:cNvPr id="4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33" y="2215130"/>
            <a:ext cx="10945075" cy="332302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99736" y="3507311"/>
            <a:ext cx="66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FF0000"/>
                </a:solidFill>
              </a:rPr>
              <a:t>g</a:t>
            </a:r>
            <a:r>
              <a:rPr lang="nl-BE" sz="2400" dirty="0" smtClean="0">
                <a:solidFill>
                  <a:srgbClr val="FF0000"/>
                </a:solidFill>
              </a:rPr>
              <a:t>roter dan het vermenigvuldigtal.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973238" y="4291901"/>
            <a:ext cx="66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kleiner dan het vermenigvuldigtal.</a:t>
            </a:r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Even oefenen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598" y="1793095"/>
            <a:ext cx="3154270" cy="4580971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4589253" y="2268747"/>
            <a:ext cx="1285336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185140" y="1793095"/>
            <a:ext cx="529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1 kg kaas kost € 8,50. Hoeveel kost dit stuk kaas van 1,5kg dan? </a:t>
            </a:r>
            <a:endParaRPr lang="nl-BE" sz="2400" dirty="0"/>
          </a:p>
        </p:txBody>
      </p:sp>
      <p:sp>
        <p:nvSpPr>
          <p:cNvPr id="7" name="PIJL-OMLAAG 6"/>
          <p:cNvSpPr/>
          <p:nvPr/>
        </p:nvSpPr>
        <p:spPr>
          <a:xfrm>
            <a:off x="8393502" y="2656936"/>
            <a:ext cx="353683" cy="810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6185140" y="3818522"/>
            <a:ext cx="570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1,5 x 8,50 = ( 1 x 8,50 ) + ( </a:t>
            </a:r>
            <a:r>
              <a:rPr lang="nl-BE" sz="2400" dirty="0" smtClean="0">
                <a:solidFill>
                  <a:srgbClr val="FF0000"/>
                </a:solidFill>
              </a:rPr>
              <a:t>0,5 x</a:t>
            </a:r>
            <a:r>
              <a:rPr lang="nl-BE" sz="2400" dirty="0" smtClean="0"/>
              <a:t> € 8,50 )</a:t>
            </a:r>
          </a:p>
          <a:p>
            <a:endParaRPr lang="nl-BE" sz="2400" dirty="0"/>
          </a:p>
        </p:txBody>
      </p:sp>
      <p:sp>
        <p:nvSpPr>
          <p:cNvPr id="9" name="Toelichting met PIJL-OMHOOG 8"/>
          <p:cNvSpPr/>
          <p:nvPr/>
        </p:nvSpPr>
        <p:spPr>
          <a:xfrm>
            <a:off x="5874589" y="4390845"/>
            <a:ext cx="1328468" cy="638355"/>
          </a:xfrm>
          <a:prstGeom prst="up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6099048" y="4630890"/>
            <a:ext cx="13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 + 0,5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374598" y="5543069"/>
            <a:ext cx="5702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1,5 x € 8,50 = </a:t>
            </a:r>
          </a:p>
          <a:p>
            <a:r>
              <a:rPr lang="nl-BE" sz="2400" dirty="0" smtClean="0"/>
              <a:t>€ 8,50 + € 4,25 = € 12,75</a:t>
            </a:r>
            <a:endParaRPr lang="nl-BE" sz="2400" dirty="0" smtClean="0"/>
          </a:p>
          <a:p>
            <a:endParaRPr lang="nl-BE" sz="2400" dirty="0"/>
          </a:p>
        </p:txBody>
      </p:sp>
      <p:sp>
        <p:nvSpPr>
          <p:cNvPr id="12" name="PIJL-OMLAAG 11"/>
          <p:cNvSpPr/>
          <p:nvPr/>
        </p:nvSpPr>
        <p:spPr>
          <a:xfrm>
            <a:off x="10124536" y="4304580"/>
            <a:ext cx="353683" cy="810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10124536" y="5232189"/>
            <a:ext cx="75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</a:rPr>
              <a:t>:2</a:t>
            </a:r>
            <a:endParaRPr lang="nl-B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5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7433" y="303477"/>
            <a:ext cx="10058400" cy="1609344"/>
          </a:xfrm>
        </p:spPr>
        <p:txBody>
          <a:bodyPr/>
          <a:lstStyle/>
          <a:p>
            <a:r>
              <a:rPr lang="nl-BE" dirty="0" smtClean="0"/>
              <a:t>Gebruik je stappenplannen!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smtClean="0"/>
              <a:t>0,1 x 3,6 = </a:t>
            </a:r>
          </a:p>
          <a:p>
            <a:pPr marL="0" indent="0">
              <a:buNone/>
            </a:pPr>
            <a:r>
              <a:rPr lang="nl-BE" sz="2800" dirty="0" smtClean="0"/>
              <a:t>0,5 x 3,6 = </a:t>
            </a:r>
          </a:p>
          <a:p>
            <a:pPr marL="0" indent="0">
              <a:buNone/>
            </a:pPr>
            <a:r>
              <a:rPr lang="nl-BE" sz="2800" dirty="0" smtClean="0"/>
              <a:t>0,99 x 0,8 = </a:t>
            </a:r>
          </a:p>
          <a:p>
            <a:pPr marL="0" indent="0">
              <a:buNone/>
            </a:pPr>
            <a:r>
              <a:rPr lang="nl-BE" sz="2800" dirty="0" smtClean="0"/>
              <a:t>0,25 x 0,6 = </a:t>
            </a:r>
          </a:p>
          <a:p>
            <a:pPr marL="0" indent="0">
              <a:buNone/>
            </a:pPr>
            <a:r>
              <a:rPr lang="nl-BE" sz="2800" dirty="0" smtClean="0"/>
              <a:t>0,3 x 0,6 = </a:t>
            </a:r>
          </a:p>
          <a:p>
            <a:pPr marL="0" indent="0">
              <a:buNone/>
            </a:pPr>
            <a:r>
              <a:rPr lang="nl-BE" sz="2800" dirty="0" smtClean="0"/>
              <a:t>156,7 x 0,01 =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681783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Houttype</Template>
  <TotalTime>31</TotalTime>
  <Words>245</Words>
  <Application>Microsoft Office PowerPoint</Application>
  <PresentationFormat>Breedbeeld</PresentationFormat>
  <Paragraphs>35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Houttype</vt:lpstr>
      <vt:lpstr>Wiskunde les 60</vt:lpstr>
      <vt:lpstr>lesdoelen</vt:lpstr>
      <vt:lpstr>NNB – stappenplan gebruiken</vt:lpstr>
      <vt:lpstr>PowerPoint-presentatie</vt:lpstr>
      <vt:lpstr>PowerPoint-presentatie</vt:lpstr>
      <vt:lpstr>Denk logisch na…</vt:lpstr>
      <vt:lpstr>…</vt:lpstr>
      <vt:lpstr>Even oefenen</vt:lpstr>
      <vt:lpstr>Gebruik je stappenplannen! </vt:lpstr>
      <vt:lpstr>Handig rekenen !! </vt:lpstr>
      <vt:lpstr>Werkschrift p. 44-45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les 60</dc:title>
  <dc:creator>Leerkracht</dc:creator>
  <cp:lastModifiedBy>Leerkracht</cp:lastModifiedBy>
  <cp:revision>4</cp:revision>
  <dcterms:created xsi:type="dcterms:W3CDTF">2021-12-03T12:35:25Z</dcterms:created>
  <dcterms:modified xsi:type="dcterms:W3CDTF">2021-12-03T13:06:47Z</dcterms:modified>
</cp:coreProperties>
</file>